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</p:sldIdLst>
  <p:sldSz cy="5143500" cx="9144000"/>
  <p:notesSz cx="6858000" cy="9144000"/>
  <p:embeddedFontLst>
    <p:embeddedFont>
      <p:font typeface="Montserrat"/>
      <p:regular r:id="rId60"/>
      <p:bold r:id="rId61"/>
      <p:italic r:id="rId62"/>
      <p:boldItalic r:id="rId63"/>
    </p:embeddedFont>
    <p:embeddedFont>
      <p:font typeface="Source Code Pro"/>
      <p:regular r:id="rId64"/>
      <p:bold r:id="rId65"/>
      <p:italic r:id="rId66"/>
      <p:boldItalic r:id="rId67"/>
    </p:embeddedFont>
    <p:embeddedFont>
      <p:font typeface="Oswald"/>
      <p:regular r:id="rId68"/>
      <p:bold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Montserrat-italic.fntdata"/><Relationship Id="rId61" Type="http://schemas.openxmlformats.org/officeDocument/2006/relationships/font" Target="fonts/Montserrat-bold.fntdata"/><Relationship Id="rId20" Type="http://schemas.openxmlformats.org/officeDocument/2006/relationships/slide" Target="slides/slide15.xml"/><Relationship Id="rId64" Type="http://schemas.openxmlformats.org/officeDocument/2006/relationships/font" Target="fonts/SourceCodePro-regular.fntdata"/><Relationship Id="rId63" Type="http://schemas.openxmlformats.org/officeDocument/2006/relationships/font" Target="fonts/Montserrat-boldItalic.fntdata"/><Relationship Id="rId22" Type="http://schemas.openxmlformats.org/officeDocument/2006/relationships/slide" Target="slides/slide17.xml"/><Relationship Id="rId66" Type="http://schemas.openxmlformats.org/officeDocument/2006/relationships/font" Target="fonts/SourceCodePro-italic.fntdata"/><Relationship Id="rId21" Type="http://schemas.openxmlformats.org/officeDocument/2006/relationships/slide" Target="slides/slide16.xml"/><Relationship Id="rId65" Type="http://schemas.openxmlformats.org/officeDocument/2006/relationships/font" Target="fonts/SourceCodePro-bold.fntdata"/><Relationship Id="rId24" Type="http://schemas.openxmlformats.org/officeDocument/2006/relationships/slide" Target="slides/slide19.xml"/><Relationship Id="rId68" Type="http://schemas.openxmlformats.org/officeDocument/2006/relationships/font" Target="fonts/Oswald-regular.fntdata"/><Relationship Id="rId23" Type="http://schemas.openxmlformats.org/officeDocument/2006/relationships/slide" Target="slides/slide18.xml"/><Relationship Id="rId67" Type="http://schemas.openxmlformats.org/officeDocument/2006/relationships/font" Target="fonts/SourceCodePro-boldItalic.fntdata"/><Relationship Id="rId60" Type="http://schemas.openxmlformats.org/officeDocument/2006/relationships/font" Target="fonts/Montserrat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Oswald-bold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590728e62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590728e62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251fe153a3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251fe153a3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251fe153a3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251fe153a3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51fe151cc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251fe151c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251fe151c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251fe151c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2819d0399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2819d0399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251fe151cc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251fe151c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251fe151c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251fe151c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251fe151cc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251fe151cc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3479e7d72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3479e7d72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590728e62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590728e62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51fe151cc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51fe151cc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251fe151cc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251fe151cc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251fe151c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251fe151c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26fe3680c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26fe3680c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251fe151cc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251fe151cc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251fe151cc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251fe151cc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251fe151cc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251fe151cc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251fe151cc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251fe151cc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3c64961ee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3c64961e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3c64961ee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3c64961ee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251fe153a3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251fe153a3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3c64961ee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3c64961ee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3c64961eea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3c64961eea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251fe151cc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251fe151cc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4a9fd4320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4a9fd4320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251fe151cc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251fe151cc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4a9fd43205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4a9fd43205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251fe151cc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251fe151cc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251fe151cc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251fe151cc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251fe151cc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251fe151cc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251fe151cc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251fe151cc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251be0d7fb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251be0d7f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4a9fd43205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4a9fd4320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4a9fd43205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4a9fd43205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4a9fd43205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4a9fd43205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4a9fd43205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4a9fd43205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3479e7d72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3479e7d72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3479e7d72a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3479e7d72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3479e7d72a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3479e7d72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4a9fd43205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4a9fd43205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4a9fd43205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4a9fd43205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4a9fd43205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4a9fd43205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251fe151cc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251fe151cc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4a9fd43205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4a9fd43205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2819d0399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2819d0399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4a9fd43205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4a9fd43205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251fe151cc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251fe151cc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4a9fd43205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4a9fd43205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251be0d7fb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251be0d7fb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251fe151c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251fe151c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251fe153a3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251fe153a3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590728e62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590728e62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450033" y="8396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880">
                <a:latin typeface="Oswald"/>
                <a:ea typeface="Oswald"/>
                <a:cs typeface="Oswald"/>
                <a:sym typeface="Oswald"/>
              </a:rPr>
              <a:t>Commercial</a:t>
            </a:r>
            <a:r>
              <a:rPr lang="ru" sz="4880">
                <a:latin typeface="Oswald"/>
                <a:ea typeface="Oswald"/>
                <a:cs typeface="Oswald"/>
                <a:sym typeface="Oswald"/>
              </a:rPr>
              <a:t> project ‘marketplace’</a:t>
            </a:r>
            <a:endParaRPr sz="488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5384900" y="43509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ru" sz="3060">
                <a:solidFill>
                  <a:schemeClr val="dk1"/>
                </a:solidFill>
              </a:rPr>
              <a:t>Kuzmenko Andrey</a:t>
            </a:r>
            <a:endParaRPr sz="306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Chat - I wrote from 0</a:t>
            </a:r>
            <a:endParaRPr/>
          </a:p>
        </p:txBody>
      </p:sp>
      <p:sp>
        <p:nvSpPr>
          <p:cNvPr id="125" name="Google Shape;125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50" y="1117050"/>
            <a:ext cx="8177500" cy="4026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>
            <p:ph type="title"/>
          </p:nvPr>
        </p:nvSpPr>
        <p:spPr>
          <a:xfrm>
            <a:off x="311700" y="323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020"/>
              <a:t>Category tree</a:t>
            </a:r>
            <a:endParaRPr sz="3020"/>
          </a:p>
        </p:txBody>
      </p:sp>
      <p:sp>
        <p:nvSpPr>
          <p:cNvPr id="132" name="Google Shape;132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236" y="1104900"/>
            <a:ext cx="8231525" cy="403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>
            <p:ph type="title"/>
          </p:nvPr>
        </p:nvSpPr>
        <p:spPr>
          <a:xfrm>
            <a:off x="263275" y="195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620"/>
              <a:t>Search</a:t>
            </a:r>
            <a:endParaRPr sz="3620"/>
          </a:p>
        </p:txBody>
      </p:sp>
      <p:sp>
        <p:nvSpPr>
          <p:cNvPr id="139" name="Google Shape;139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99614"/>
            <a:ext cx="9144001" cy="3401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311700" y="233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520"/>
              <a:t>Favorites</a:t>
            </a:r>
            <a:endParaRPr sz="3520"/>
          </a:p>
        </p:txBody>
      </p:sp>
      <p:pic>
        <p:nvPicPr>
          <p:cNvPr id="146" name="Google Shape;1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425" y="999925"/>
            <a:ext cx="8839202" cy="3224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>
            <p:ph type="title"/>
          </p:nvPr>
        </p:nvSpPr>
        <p:spPr>
          <a:xfrm>
            <a:off x="311700" y="138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420"/>
              <a:t>Cart</a:t>
            </a:r>
            <a:endParaRPr sz="3420"/>
          </a:p>
        </p:txBody>
      </p:sp>
      <p:sp>
        <p:nvSpPr>
          <p:cNvPr id="152" name="Google Shape;152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825" y="869587"/>
            <a:ext cx="8578748" cy="422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type="title"/>
          </p:nvPr>
        </p:nvSpPr>
        <p:spPr>
          <a:xfrm>
            <a:off x="311700" y="207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920"/>
              <a:t>Ask a Question</a:t>
            </a:r>
            <a:endParaRPr sz="2920"/>
          </a:p>
        </p:txBody>
      </p:sp>
      <p:sp>
        <p:nvSpPr>
          <p:cNvPr id="159" name="Google Shape;15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025" y="956825"/>
            <a:ext cx="8682701" cy="423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type="title"/>
          </p:nvPr>
        </p:nvSpPr>
        <p:spPr>
          <a:xfrm>
            <a:off x="406950" y="1891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220"/>
              <a:t>Next will be the main menu of the user</a:t>
            </a:r>
            <a:endParaRPr sz="322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/>
          <p:nvPr>
            <p:ph type="title"/>
          </p:nvPr>
        </p:nvSpPr>
        <p:spPr>
          <a:xfrm>
            <a:off x="253475" y="280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Profile</a:t>
            </a:r>
            <a:endParaRPr/>
          </a:p>
        </p:txBody>
      </p:sp>
      <p:sp>
        <p:nvSpPr>
          <p:cNvPr id="171" name="Google Shape;171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850" y="981099"/>
            <a:ext cx="8031924" cy="396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/>
          <p:nvPr>
            <p:ph type="title"/>
          </p:nvPr>
        </p:nvSpPr>
        <p:spPr>
          <a:xfrm>
            <a:off x="311688" y="260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Profile(edit password)</a:t>
            </a:r>
            <a:endParaRPr/>
          </a:p>
        </p:txBody>
      </p:sp>
      <p:sp>
        <p:nvSpPr>
          <p:cNvPr id="178" name="Google Shape;178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575" y="1017550"/>
            <a:ext cx="8201671" cy="402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Notifications</a:t>
            </a:r>
            <a:endParaRPr/>
          </a:p>
        </p:txBody>
      </p:sp>
      <p:sp>
        <p:nvSpPr>
          <p:cNvPr id="185" name="Google Shape;18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50" y="1152475"/>
            <a:ext cx="7906851" cy="3926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-3114592" y="-7146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Info</a:t>
            </a:r>
            <a:endParaRPr/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440675" y="14958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/>
              <a:t>I wrote this marketplace from scratch for the customer, he only needed a backend, after developing the backend part, I decided to create a small frontend for my portfolio. I used </a:t>
            </a:r>
            <a:r>
              <a:rPr lang="ru" sz="1900"/>
              <a:t>PHP, Laravel, MySQL, </a:t>
            </a:r>
            <a:r>
              <a:rPr lang="ru" sz="1900"/>
              <a:t>AJAX, JavaScript/JQuery, HTML, CSS, Bootstrap, GIT </a:t>
            </a:r>
            <a:endParaRPr sz="19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/>
          <p:nvPr>
            <p:ph type="title"/>
          </p:nvPr>
        </p:nvSpPr>
        <p:spPr>
          <a:xfrm>
            <a:off x="255450" y="3324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My orders</a:t>
            </a:r>
            <a:endParaRPr/>
          </a:p>
        </p:txBody>
      </p:sp>
      <p:sp>
        <p:nvSpPr>
          <p:cNvPr id="192" name="Google Shape;192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325" y="961150"/>
            <a:ext cx="8013350" cy="406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/>
          <p:nvPr>
            <p:ph type="title"/>
          </p:nvPr>
        </p:nvSpPr>
        <p:spPr>
          <a:xfrm>
            <a:off x="216450" y="199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798"/>
              <a:t>Next is the business menu</a:t>
            </a:r>
            <a:endParaRPr sz="342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4"/>
          <p:cNvSpPr txBox="1"/>
          <p:nvPr>
            <p:ph type="title"/>
          </p:nvPr>
        </p:nvSpPr>
        <p:spPr>
          <a:xfrm>
            <a:off x="311700" y="173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920"/>
              <a:t>To start selling, you need to apply for a business account</a:t>
            </a:r>
            <a:endParaRPr sz="1920"/>
          </a:p>
        </p:txBody>
      </p:sp>
      <p:sp>
        <p:nvSpPr>
          <p:cNvPr id="204" name="Google Shape;204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767613"/>
            <a:ext cx="8520602" cy="418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5"/>
          <p:cNvSpPr txBox="1"/>
          <p:nvPr>
            <p:ph type="title"/>
          </p:nvPr>
        </p:nvSpPr>
        <p:spPr>
          <a:xfrm>
            <a:off x="257400" y="1580200"/>
            <a:ext cx="8629200" cy="223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After confirmation of the application by the moderator, you will have access to the “business menu”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/>
          <p:nvPr>
            <p:ph type="title"/>
          </p:nvPr>
        </p:nvSpPr>
        <p:spPr>
          <a:xfrm>
            <a:off x="311700" y="183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Information about business</a:t>
            </a:r>
            <a:endParaRPr/>
          </a:p>
        </p:txBody>
      </p:sp>
      <p:sp>
        <p:nvSpPr>
          <p:cNvPr id="216" name="Google Shape;216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887" y="822476"/>
            <a:ext cx="8376226" cy="424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/>
          <p:nvPr>
            <p:ph type="title"/>
          </p:nvPr>
        </p:nvSpPr>
        <p:spPr>
          <a:xfrm>
            <a:off x="-2010400" y="1676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020"/>
              <a:t>My products</a:t>
            </a:r>
            <a:endParaRPr sz="3020"/>
          </a:p>
        </p:txBody>
      </p:sp>
      <p:sp>
        <p:nvSpPr>
          <p:cNvPr id="223" name="Google Shape;223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9699" y="0"/>
            <a:ext cx="508785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/>
          <p:nvPr>
            <p:ph type="title"/>
          </p:nvPr>
        </p:nvSpPr>
        <p:spPr>
          <a:xfrm>
            <a:off x="311700" y="173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020"/>
              <a:t>My sales</a:t>
            </a:r>
            <a:endParaRPr sz="3320"/>
          </a:p>
        </p:txBody>
      </p:sp>
      <p:sp>
        <p:nvSpPr>
          <p:cNvPr id="230" name="Google Shape;230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550" y="951050"/>
            <a:ext cx="8272901" cy="419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/>
          <p:nvPr>
            <p:ph type="title"/>
          </p:nvPr>
        </p:nvSpPr>
        <p:spPr>
          <a:xfrm>
            <a:off x="311700" y="241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020"/>
              <a:t>Reviews about my products</a:t>
            </a:r>
            <a:endParaRPr sz="3220"/>
          </a:p>
        </p:txBody>
      </p:sp>
      <p:sp>
        <p:nvSpPr>
          <p:cNvPr id="237" name="Google Shape;237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174" y="970599"/>
            <a:ext cx="8023651" cy="406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1.Create product(main information)</a:t>
            </a:r>
            <a:endParaRPr/>
          </a:p>
        </p:txBody>
      </p:sp>
      <p:sp>
        <p:nvSpPr>
          <p:cNvPr id="244" name="Google Shape;244;p40"/>
          <p:cNvSpPr txBox="1"/>
          <p:nvPr>
            <p:ph idx="1" type="body"/>
          </p:nvPr>
        </p:nvSpPr>
        <p:spPr>
          <a:xfrm>
            <a:off x="311700" y="802700"/>
            <a:ext cx="8520600" cy="4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-Title, Category, Brand, Price</a:t>
            </a:r>
            <a:endParaRPr/>
          </a:p>
        </p:txBody>
      </p:sp>
      <p:pic>
        <p:nvPicPr>
          <p:cNvPr id="245" name="Google Shape;245;p40"/>
          <p:cNvPicPr preferRelativeResize="0"/>
          <p:nvPr/>
        </p:nvPicPr>
        <p:blipFill rotWithShape="1">
          <a:blip r:embed="rId3">
            <a:alphaModFix/>
          </a:blip>
          <a:srcRect b="20665" l="0" r="-512" t="1791"/>
          <a:stretch/>
        </p:blipFill>
        <p:spPr>
          <a:xfrm>
            <a:off x="0" y="1437350"/>
            <a:ext cx="9144001" cy="359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/>
          <p:nvPr>
            <p:ph type="title"/>
          </p:nvPr>
        </p:nvSpPr>
        <p:spPr>
          <a:xfrm>
            <a:off x="358150" y="136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2. Create product(description blocks)</a:t>
            </a:r>
            <a:endParaRPr/>
          </a:p>
        </p:txBody>
      </p:sp>
      <p:sp>
        <p:nvSpPr>
          <p:cNvPr id="251" name="Google Shape;251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41"/>
          <p:cNvPicPr preferRelativeResize="0"/>
          <p:nvPr/>
        </p:nvPicPr>
        <p:blipFill rotWithShape="1">
          <a:blip r:embed="rId3">
            <a:alphaModFix/>
          </a:blip>
          <a:srcRect b="14569" l="0" r="0" t="3764"/>
          <a:stretch/>
        </p:blipFill>
        <p:spPr>
          <a:xfrm>
            <a:off x="952400" y="943250"/>
            <a:ext cx="7043899" cy="4200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4200"/>
              <a:t>Information before viewing</a:t>
            </a:r>
            <a:endParaRPr sz="4200"/>
          </a:p>
        </p:txBody>
      </p:sp>
      <p:sp>
        <p:nvSpPr>
          <p:cNvPr id="67" name="Google Shape;67;p15"/>
          <p:cNvSpPr txBox="1"/>
          <p:nvPr>
            <p:ph idx="1" type="subTitle"/>
          </p:nvPr>
        </p:nvSpPr>
        <p:spPr>
          <a:xfrm>
            <a:off x="311700" y="2834125"/>
            <a:ext cx="8520600" cy="11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The marketplace is located locally, so only screenshots, some screenshots may be jagged due to their size! I can show you more via video!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2"/>
          <p:cNvSpPr txBox="1"/>
          <p:nvPr>
            <p:ph type="title"/>
          </p:nvPr>
        </p:nvSpPr>
        <p:spPr>
          <a:xfrm>
            <a:off x="311700" y="143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3. Create product(characteristics)</a:t>
            </a:r>
            <a:endParaRPr/>
          </a:p>
        </p:txBody>
      </p:sp>
      <p:sp>
        <p:nvSpPr>
          <p:cNvPr id="258" name="Google Shape;258;p42"/>
          <p:cNvSpPr txBox="1"/>
          <p:nvPr>
            <p:ph idx="1" type="body"/>
          </p:nvPr>
        </p:nvSpPr>
        <p:spPr>
          <a:xfrm>
            <a:off x="223350" y="6183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-</a:t>
            </a:r>
            <a:r>
              <a:rPr lang="ru"/>
              <a:t>specifications for each product are different</a:t>
            </a:r>
            <a:endParaRPr/>
          </a:p>
        </p:txBody>
      </p:sp>
      <p:pic>
        <p:nvPicPr>
          <p:cNvPr descr="Значок &quot;Проверено сообществом&quot;" id="259" name="Google Shape;25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6350" y="868250"/>
            <a:ext cx="95250" cy="9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9350" y="1252387"/>
            <a:ext cx="9144001" cy="4502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4. Create product(images)</a:t>
            </a:r>
            <a:endParaRPr/>
          </a:p>
        </p:txBody>
      </p:sp>
      <p:sp>
        <p:nvSpPr>
          <p:cNvPr id="266" name="Google Shape;266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7" name="Google Shape;26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138" y="1015451"/>
            <a:ext cx="8411726" cy="412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4"/>
          <p:cNvSpPr txBox="1"/>
          <p:nvPr>
            <p:ph type="title"/>
          </p:nvPr>
        </p:nvSpPr>
        <p:spPr>
          <a:xfrm>
            <a:off x="272850" y="199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ru" sz="4018"/>
              <a:t>Next is the admin menu</a:t>
            </a:r>
            <a:endParaRPr sz="3678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Main admin page</a:t>
            </a:r>
            <a:endParaRPr/>
          </a:p>
        </p:txBody>
      </p:sp>
      <p:sp>
        <p:nvSpPr>
          <p:cNvPr id="278" name="Google Shape;278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9" name="Google Shape;27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150" y="1172225"/>
            <a:ext cx="8707690" cy="399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Database with all products</a:t>
            </a:r>
            <a:endParaRPr/>
          </a:p>
        </p:txBody>
      </p:sp>
      <p:sp>
        <p:nvSpPr>
          <p:cNvPr id="285" name="Google Shape;285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7" y="1249200"/>
            <a:ext cx="8268844" cy="382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Info about product(Admin)</a:t>
            </a:r>
            <a:endParaRPr/>
          </a:p>
        </p:txBody>
      </p:sp>
      <p:sp>
        <p:nvSpPr>
          <p:cNvPr id="292" name="Google Shape;292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3" name="Google Shape;29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50" y="1058775"/>
            <a:ext cx="9086674" cy="416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Database with all categories</a:t>
            </a:r>
            <a:endParaRPr/>
          </a:p>
        </p:txBody>
      </p:sp>
      <p:sp>
        <p:nvSpPr>
          <p:cNvPr id="299" name="Google Shape;299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725" y="1064175"/>
            <a:ext cx="8821542" cy="407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Create/Edit category</a:t>
            </a:r>
            <a:endParaRPr/>
          </a:p>
        </p:txBody>
      </p:sp>
      <p:sp>
        <p:nvSpPr>
          <p:cNvPr id="306" name="Google Shape;306;p49"/>
          <p:cNvSpPr txBox="1"/>
          <p:nvPr>
            <p:ph idx="1" type="body"/>
          </p:nvPr>
        </p:nvSpPr>
        <p:spPr>
          <a:xfrm>
            <a:off x="53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Buttons: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‘Добавить блок’ - </a:t>
            </a:r>
            <a:r>
              <a:rPr lang="ru"/>
              <a:t>add feature item to category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‘Добавить бренд’ - </a:t>
            </a:r>
            <a:r>
              <a:rPr lang="ru"/>
              <a:t>add brand to category</a:t>
            </a:r>
            <a:endParaRPr/>
          </a:p>
        </p:txBody>
      </p:sp>
      <p:pic>
        <p:nvPicPr>
          <p:cNvPr id="307" name="Google Shape;30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2525" y="222300"/>
            <a:ext cx="4704024" cy="494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0"/>
          <p:cNvSpPr txBox="1"/>
          <p:nvPr>
            <p:ph type="title"/>
          </p:nvPr>
        </p:nvSpPr>
        <p:spPr>
          <a:xfrm>
            <a:off x="311700" y="251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User database</a:t>
            </a:r>
            <a:endParaRPr/>
          </a:p>
        </p:txBody>
      </p:sp>
      <p:sp>
        <p:nvSpPr>
          <p:cNvPr id="313" name="Google Shape;313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4" name="Google Shape;31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650" y="952500"/>
            <a:ext cx="9144000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1"/>
          <p:cNvSpPr txBox="1"/>
          <p:nvPr>
            <p:ph type="title"/>
          </p:nvPr>
        </p:nvSpPr>
        <p:spPr>
          <a:xfrm>
            <a:off x="311700" y="138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Information and edit roles of user</a:t>
            </a:r>
            <a:endParaRPr/>
          </a:p>
        </p:txBody>
      </p:sp>
      <p:sp>
        <p:nvSpPr>
          <p:cNvPr id="320" name="Google Shape;320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1" name="Google Shape;32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650" y="846375"/>
            <a:ext cx="6726173" cy="434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210325" y="721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Programming languages</a:t>
            </a:r>
            <a:endParaRPr sz="4200">
              <a:highlight>
                <a:schemeClr val="lt1"/>
              </a:highlight>
            </a:endParaRPr>
          </a:p>
        </p:txBody>
      </p:sp>
      <p:cxnSp>
        <p:nvCxnSpPr>
          <p:cNvPr id="73" name="Google Shape;73;p16"/>
          <p:cNvCxnSpPr/>
          <p:nvPr/>
        </p:nvCxnSpPr>
        <p:spPr>
          <a:xfrm>
            <a:off x="-6875" y="2900700"/>
            <a:ext cx="9150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" name="Google Shape;74;p16"/>
          <p:cNvSpPr/>
          <p:nvPr/>
        </p:nvSpPr>
        <p:spPr>
          <a:xfrm>
            <a:off x="6286150" y="2319699"/>
            <a:ext cx="1161900" cy="1161900"/>
          </a:xfrm>
          <a:prstGeom prst="ellipse">
            <a:avLst/>
          </a:prstGeom>
          <a:solidFill>
            <a:srgbClr val="673A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6"/>
          <p:cNvSpPr txBox="1"/>
          <p:nvPr/>
        </p:nvSpPr>
        <p:spPr>
          <a:xfrm>
            <a:off x="6202150" y="2596738"/>
            <a:ext cx="13299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BOOTSTRAP 5</a:t>
            </a:r>
            <a:endParaRPr sz="1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6" name="Google Shape;76;p16"/>
          <p:cNvSpPr/>
          <p:nvPr/>
        </p:nvSpPr>
        <p:spPr>
          <a:xfrm>
            <a:off x="79750" y="1933450"/>
            <a:ext cx="1744200" cy="1809000"/>
          </a:xfrm>
          <a:prstGeom prst="ellipse">
            <a:avLst/>
          </a:prstGeom>
          <a:solidFill>
            <a:srgbClr val="9C26B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404500" y="2356300"/>
            <a:ext cx="1094700" cy="9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PHP</a:t>
            </a:r>
            <a:endParaRPr sz="38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8" name="Google Shape;78;p16"/>
          <p:cNvSpPr/>
          <p:nvPr/>
        </p:nvSpPr>
        <p:spPr>
          <a:xfrm>
            <a:off x="7718079" y="2394636"/>
            <a:ext cx="1012500" cy="1012200"/>
          </a:xfrm>
          <a:prstGeom prst="ellipse">
            <a:avLst/>
          </a:prstGeom>
          <a:solidFill>
            <a:srgbClr val="9C26B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7718425" y="2596750"/>
            <a:ext cx="10125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HTML,  CSS </a:t>
            </a:r>
            <a:endParaRPr sz="15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0" name="Google Shape;80;p16"/>
          <p:cNvSpPr/>
          <p:nvPr/>
        </p:nvSpPr>
        <p:spPr>
          <a:xfrm>
            <a:off x="2008626" y="2195718"/>
            <a:ext cx="1329900" cy="1329900"/>
          </a:xfrm>
          <a:prstGeom prst="ellipse">
            <a:avLst/>
          </a:prstGeom>
          <a:solidFill>
            <a:srgbClr val="673A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2008625" y="2556763"/>
            <a:ext cx="13299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Laravel</a:t>
            </a:r>
            <a:endParaRPr sz="19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3464625" y="2293899"/>
            <a:ext cx="1213500" cy="1213500"/>
          </a:xfrm>
          <a:prstGeom prst="ellipse">
            <a:avLst/>
          </a:prstGeom>
          <a:solidFill>
            <a:srgbClr val="673A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6"/>
          <p:cNvSpPr txBox="1"/>
          <p:nvPr/>
        </p:nvSpPr>
        <p:spPr>
          <a:xfrm>
            <a:off x="3301750" y="2596750"/>
            <a:ext cx="1506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MYSQL</a:t>
            </a:r>
            <a:endParaRPr sz="18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4" name="Google Shape;84;p16"/>
          <p:cNvSpPr/>
          <p:nvPr/>
        </p:nvSpPr>
        <p:spPr>
          <a:xfrm>
            <a:off x="4804225" y="2311974"/>
            <a:ext cx="1213500" cy="1213500"/>
          </a:xfrm>
          <a:prstGeom prst="ellipse">
            <a:avLst/>
          </a:prstGeom>
          <a:solidFill>
            <a:srgbClr val="673A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"/>
          <p:cNvSpPr txBox="1"/>
          <p:nvPr/>
        </p:nvSpPr>
        <p:spPr>
          <a:xfrm>
            <a:off x="4657675" y="2596750"/>
            <a:ext cx="1506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JS,</a:t>
            </a:r>
            <a:endParaRPr sz="18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Jquery,</a:t>
            </a:r>
            <a:endParaRPr sz="18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AJAX</a:t>
            </a:r>
            <a:endParaRPr sz="18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Business list</a:t>
            </a:r>
            <a:endParaRPr/>
          </a:p>
        </p:txBody>
      </p:sp>
      <p:sp>
        <p:nvSpPr>
          <p:cNvPr id="327" name="Google Shape;327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8" name="Google Shape;32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200" y="1207875"/>
            <a:ext cx="8586826" cy="3935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3"/>
          <p:cNvSpPr txBox="1"/>
          <p:nvPr>
            <p:ph type="title"/>
          </p:nvPr>
        </p:nvSpPr>
        <p:spPr>
          <a:xfrm>
            <a:off x="311700" y="251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Information about business</a:t>
            </a:r>
            <a:endParaRPr/>
          </a:p>
        </p:txBody>
      </p:sp>
      <p:sp>
        <p:nvSpPr>
          <p:cNvPr id="334" name="Google Shape;334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5" name="Google Shape;3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15055"/>
            <a:ext cx="9144001" cy="422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Order list</a:t>
            </a:r>
            <a:endParaRPr/>
          </a:p>
        </p:txBody>
      </p:sp>
      <p:sp>
        <p:nvSpPr>
          <p:cNvPr id="341" name="Google Shape;341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2" name="Google Shape;34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50" y="1055750"/>
            <a:ext cx="9144000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Info about order</a:t>
            </a:r>
            <a:endParaRPr/>
          </a:p>
        </p:txBody>
      </p:sp>
      <p:sp>
        <p:nvSpPr>
          <p:cNvPr id="348" name="Google Shape;348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9" name="Google Shape;34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80900"/>
            <a:ext cx="9144000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Pages</a:t>
            </a:r>
            <a:endParaRPr/>
          </a:p>
        </p:txBody>
      </p:sp>
      <p:sp>
        <p:nvSpPr>
          <p:cNvPr id="355" name="Google Shape;355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6" name="Google Shape;35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5" y="981530"/>
            <a:ext cx="9144001" cy="422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Edit page</a:t>
            </a:r>
            <a:endParaRPr/>
          </a:p>
        </p:txBody>
      </p:sp>
      <p:sp>
        <p:nvSpPr>
          <p:cNvPr id="362" name="Google Shape;362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3" name="Google Shape;36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175" y="915055"/>
            <a:ext cx="9144001" cy="422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8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Edit page</a:t>
            </a:r>
            <a:r>
              <a:rPr lang="ru"/>
              <a:t>(blocks)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0" name="Google Shape;37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50" y="1076280"/>
            <a:ext cx="9144001" cy="422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Moderation product list</a:t>
            </a:r>
            <a:endParaRPr/>
          </a:p>
        </p:txBody>
      </p:sp>
      <p:sp>
        <p:nvSpPr>
          <p:cNvPr id="376" name="Google Shape;376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7" name="Google Shape;37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550" y="941525"/>
            <a:ext cx="9144000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0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Moderation on business account(1)</a:t>
            </a:r>
            <a:endParaRPr/>
          </a:p>
        </p:txBody>
      </p:sp>
      <p:sp>
        <p:nvSpPr>
          <p:cNvPr id="383" name="Google Shape;383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84" name="Google Shape;38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0" y="681044"/>
            <a:ext cx="9144000" cy="446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1"/>
          <p:cNvSpPr txBox="1"/>
          <p:nvPr>
            <p:ph type="title"/>
          </p:nvPr>
        </p:nvSpPr>
        <p:spPr>
          <a:xfrm>
            <a:off x="347575" y="23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Moderation on business account(2)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0" y="984750"/>
            <a:ext cx="9144000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11700" y="384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Database</a:t>
            </a:r>
            <a:endParaRPr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Tables</a:t>
            </a:r>
            <a:r>
              <a:rPr lang="ru"/>
              <a:t>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pages, page_blocks, page_block_settings, </a:t>
            </a:r>
            <a:r>
              <a:rPr lang="ru"/>
              <a:t>users, roles, </a:t>
            </a:r>
            <a:r>
              <a:rPr lang="ru"/>
              <a:t>resolution_for_main_roles, </a:t>
            </a:r>
            <a:r>
              <a:rPr lang="ru"/>
              <a:t>user_roles, business_accounts, chat, chat_messages, categories, category_brands, category_required_sections, category_variations, products, product_blocks, title_blocks, product_characteristics, product_images, product_videos, comments, cart, orders, status_orders, favorites, main_categories, banner, reports, questions, application_for_new_brands, notifications, news, news_blocks, migrations.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2"/>
          <p:cNvSpPr txBox="1"/>
          <p:nvPr>
            <p:ph type="title"/>
          </p:nvPr>
        </p:nvSpPr>
        <p:spPr>
          <a:xfrm>
            <a:off x="311700" y="243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M</a:t>
            </a:r>
            <a:r>
              <a:rPr lang="ru"/>
              <a:t>oderation on brand creation</a:t>
            </a:r>
            <a:endParaRPr/>
          </a:p>
        </p:txBody>
      </p:sp>
      <p:sp>
        <p:nvSpPr>
          <p:cNvPr id="397" name="Google Shape;397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8" name="Google Shape;39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52500"/>
            <a:ext cx="9144000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3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Questions from users</a:t>
            </a:r>
            <a:endParaRPr/>
          </a:p>
        </p:txBody>
      </p:sp>
      <p:sp>
        <p:nvSpPr>
          <p:cNvPr id="404" name="Google Shape;404;p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05" name="Google Shape;40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425" y="1047875"/>
            <a:ext cx="9144000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4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Question show</a:t>
            </a:r>
            <a:endParaRPr/>
          </a:p>
        </p:txBody>
      </p:sp>
      <p:sp>
        <p:nvSpPr>
          <p:cNvPr id="411" name="Google Shape;411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12" name="Google Shape;41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52500"/>
            <a:ext cx="9144000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5"/>
          <p:cNvSpPr txBox="1"/>
          <p:nvPr>
            <p:ph type="title"/>
          </p:nvPr>
        </p:nvSpPr>
        <p:spPr>
          <a:xfrm>
            <a:off x="311700" y="241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020"/>
              <a:t>Complaints</a:t>
            </a:r>
            <a:endParaRPr sz="3020"/>
          </a:p>
        </p:txBody>
      </p:sp>
      <p:sp>
        <p:nvSpPr>
          <p:cNvPr id="418" name="Google Shape;418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19" name="Google Shape;41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2200"/>
            <a:ext cx="9144000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6"/>
          <p:cNvSpPr txBox="1"/>
          <p:nvPr>
            <p:ph type="title"/>
          </p:nvPr>
        </p:nvSpPr>
        <p:spPr>
          <a:xfrm>
            <a:off x="311700" y="227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Complaint</a:t>
            </a:r>
            <a:endParaRPr/>
          </a:p>
        </p:txBody>
      </p:sp>
      <p:sp>
        <p:nvSpPr>
          <p:cNvPr id="425" name="Google Shape;425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26" name="Google Shape;42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100" y="1017725"/>
            <a:ext cx="9144000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1018800" y="199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Main Page</a:t>
            </a:r>
            <a:endParaRPr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311700" y="28088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7043" y="0"/>
            <a:ext cx="47416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805700" y="2072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Product page</a:t>
            </a:r>
            <a:endParaRPr/>
          </a:p>
        </p:txBody>
      </p:sp>
      <p:sp>
        <p:nvSpPr>
          <p:cNvPr id="104" name="Google Shape;104;p19"/>
          <p:cNvSpPr txBox="1"/>
          <p:nvPr>
            <p:ph idx="1" type="body"/>
          </p:nvPr>
        </p:nvSpPr>
        <p:spPr>
          <a:xfrm>
            <a:off x="1532175" y="31769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4983" y="0"/>
            <a:ext cx="399073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220"/>
              <a:t>Product complaint</a:t>
            </a:r>
            <a:endParaRPr sz="3220"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414" y="1152473"/>
            <a:ext cx="7707173" cy="378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Write to shop(chat)</a:t>
            </a:r>
            <a:endParaRPr/>
          </a:p>
        </p:txBody>
      </p:sp>
      <p:sp>
        <p:nvSpPr>
          <p:cNvPr id="118" name="Google Shape;118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950" y="1312452"/>
            <a:ext cx="7780625" cy="3831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